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  <p:sldMasterId id="2147483651" r:id="rId3"/>
    <p:sldMasterId id="2147483771" r:id="rId4"/>
    <p:sldMasterId id="2147483826" r:id="rId5"/>
    <p:sldMasterId id="2147483801" r:id="rId6"/>
    <p:sldMasterId id="2147483814" r:id="rId7"/>
  </p:sldMasterIdLst>
  <p:notesMasterIdLst>
    <p:notesMasterId r:id="rId13"/>
  </p:notesMasterIdLst>
  <p:handoutMasterIdLst>
    <p:handoutMasterId r:id="rId14"/>
  </p:handoutMasterIdLst>
  <p:sldIdLst>
    <p:sldId id="256" r:id="rId8"/>
    <p:sldId id="307" r:id="rId9"/>
    <p:sldId id="646" r:id="rId10"/>
    <p:sldId id="914" r:id="rId11"/>
    <p:sldId id="915" r:id="rId12"/>
  </p:sldIdLst>
  <p:sldSz cx="9144000" cy="6858000" type="screen4x3"/>
  <p:notesSz cx="6881813" cy="100028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9D6DD25-63A5-4D7F-8750-6A36E577E700}">
          <p14:sldIdLst>
            <p14:sldId id="256"/>
            <p14:sldId id="307"/>
            <p14:sldId id="646"/>
            <p14:sldId id="914"/>
            <p14:sldId id="9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F6EF0A-AC9D-D25F-36F4-C09AF575D4AD}" name="BCMM" initials="BCMM" userId="BCMM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4"/>
    <a:srgbClr val="DF7F7F"/>
    <a:srgbClr val="FFCC99"/>
    <a:srgbClr val="FF9797"/>
    <a:srgbClr val="CCFFCC"/>
    <a:srgbClr val="C00000"/>
    <a:srgbClr val="0070C0"/>
    <a:srgbClr val="008C35"/>
    <a:srgbClr val="468C6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>
      <p:cViewPr varScale="1">
        <p:scale>
          <a:sx n="111" d="100"/>
          <a:sy n="111" d="100"/>
        </p:scale>
        <p:origin x="1536" y="96"/>
      </p:cViewPr>
      <p:guideLst>
        <p:guide orient="horz" pos="1117"/>
        <p:guide pos="5556"/>
        <p:guide pos="38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114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560995000174"/>
          <c:y val="0.16434695005780744"/>
          <c:w val="0.43597423276621533"/>
          <c:h val="0.6167007658832426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spPr>
            <a:solidFill>
              <a:srgbClr val="008C36"/>
            </a:solidFill>
          </c:spPr>
          <c:dPt>
            <c:idx val="0"/>
            <c:bubble3D val="0"/>
            <c:spPr>
              <a:solidFill>
                <a:srgbClr val="008C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90-4B33-9EDE-07FA7D820A6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90-4B33-9EDE-07FA7D820A6B}"/>
              </c:ext>
            </c:extLst>
          </c:dPt>
          <c:dPt>
            <c:idx val="2"/>
            <c:bubble3D val="0"/>
            <c:spPr>
              <a:solidFill>
                <a:srgbClr val="C00000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90-4B33-9EDE-07FA7D820A6B}"/>
              </c:ext>
            </c:extLst>
          </c:dPt>
          <c:dPt>
            <c:idx val="3"/>
            <c:bubble3D val="0"/>
            <c:spPr>
              <a:solidFill>
                <a:srgbClr val="C00000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90-4B33-9EDE-07FA7D820A6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90-4B33-9EDE-07FA7D820A6B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90-4B33-9EDE-07FA7D820A6B}"/>
              </c:ext>
            </c:extLst>
          </c:dPt>
          <c:dPt>
            <c:idx val="6"/>
            <c:bubble3D val="0"/>
            <c:spPr>
              <a:solidFill>
                <a:srgbClr val="C00000">
                  <a:alpha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90-4B33-9EDE-07FA7D820A6B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967-4E66-BD91-BB9BE394EC7D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967-4E66-BD91-BB9BE394EC7D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967-4E66-BD91-BB9BE394EC7D}"/>
              </c:ext>
            </c:extLst>
          </c:dPt>
          <c:dLbls>
            <c:dLbl>
              <c:idx val="0"/>
              <c:layout>
                <c:manualLayout>
                  <c:x val="0"/>
                  <c:y val="-0.33103765652709238"/>
                </c:manualLayout>
              </c:layout>
              <c:tx>
                <c:rich>
                  <a:bodyPr/>
                  <a:lstStyle/>
                  <a:p>
                    <a:fld id="{21B46B53-8AAE-4619-841F-CA410A0CE4B4}" type="CATEGORYNAME">
                      <a:rPr lang="pl-PL" baseline="0" dirty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AF4C7F83-92F3-4230-BE76-2609A77C846F}" type="PERCENTAGE">
                      <a:rPr lang="pl-PL" b="1" baseline="0" dirty="0"/>
                      <a:pPr/>
                      <a:t>[PROCENTOWE]</a:t>
                    </a:fld>
                    <a:endParaRPr lang="pl-PL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482825567503"/>
                      <c:h val="0.194167827830581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90-4B33-9EDE-07FA7D820A6B}"/>
                </c:ext>
              </c:extLst>
            </c:dLbl>
            <c:dLbl>
              <c:idx val="1"/>
              <c:layout>
                <c:manualLayout>
                  <c:x val="4.4746042413380982E-2"/>
                  <c:y val="-0.10286975558235305"/>
                </c:manualLayout>
              </c:layout>
              <c:tx>
                <c:rich>
                  <a:bodyPr/>
                  <a:lstStyle/>
                  <a:p>
                    <a:fld id="{049C5A1B-6B2D-4183-B7DE-2533993E64C2}" type="CATEGORYNAME">
                      <a:rPr lang="pl-PL" baseline="0" dirty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3C7158BE-7335-4AE6-AB3A-91E32F357A38}" type="PERCENTAGE">
                      <a:rPr lang="pl-PL" b="1" baseline="0" dirty="0"/>
                      <a:pPr/>
                      <a:t>[PROCENTOWE]</a:t>
                    </a:fld>
                    <a:endParaRPr lang="pl-PL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14396654719232"/>
                      <c:h val="0.21196988194052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90-4B33-9EDE-07FA7D820A6B}"/>
                </c:ext>
              </c:extLst>
            </c:dLbl>
            <c:dLbl>
              <c:idx val="2"/>
              <c:layout>
                <c:manualLayout>
                  <c:x val="5.361971430955912E-2"/>
                  <c:y val="1.4709872326265053E-3"/>
                </c:manualLayout>
              </c:layout>
              <c:tx>
                <c:rich>
                  <a:bodyPr/>
                  <a:lstStyle/>
                  <a:p>
                    <a:fld id="{F835FE33-3888-4CD5-86DB-BEFE962F3141}" type="CATEGORYNAME">
                      <a:rPr lang="pl-PL" baseline="0" dirty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22F82395-21FF-43BF-868D-AAAE0C654D6C}" type="PERCENTAGE">
                      <a:rPr lang="pl-PL" b="1" baseline="0" dirty="0"/>
                      <a:pPr/>
                      <a:t>[PROCENTOWE]</a:t>
                    </a:fld>
                    <a:endParaRPr lang="pl-PL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79151732377537"/>
                      <c:h val="0.21196192393690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90-4B33-9EDE-07FA7D820A6B}"/>
                </c:ext>
              </c:extLst>
            </c:dLbl>
            <c:dLbl>
              <c:idx val="3"/>
              <c:layout>
                <c:manualLayout>
                  <c:x val="3.7220294869953388E-2"/>
                  <c:y val="5.9176461021076411E-2"/>
                </c:manualLayout>
              </c:layout>
              <c:tx>
                <c:rich>
                  <a:bodyPr/>
                  <a:lstStyle/>
                  <a:p>
                    <a:fld id="{326308F1-E860-4548-9B8E-5266340FC509}" type="CATEGORYNAME">
                      <a:rPr lang="en-US" baseline="0" dirty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EDAA3611-027E-49C1-8B58-501617CD044F}" type="PERCENTAGE">
                      <a:rPr lang="en-US" b="1" baseline="0" dirty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490-4B33-9EDE-07FA7D820A6B}"/>
                </c:ext>
              </c:extLst>
            </c:dLbl>
            <c:dLbl>
              <c:idx val="4"/>
              <c:layout>
                <c:manualLayout>
                  <c:x val="-3.1392410582350663E-2"/>
                  <c:y val="6.6224019294179787E-2"/>
                </c:manualLayout>
              </c:layout>
              <c:tx>
                <c:rich>
                  <a:bodyPr/>
                  <a:lstStyle/>
                  <a:p>
                    <a:fld id="{0E1FD775-DBA3-425E-8A81-7469D8A701E4}" type="CATEGORYNAME">
                      <a:rPr lang="pl-PL" baseline="0" dirty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D073D8F4-22C3-46E4-897A-154FBB4A190C}" type="PERCENTAGE">
                      <a:rPr lang="pl-PL" b="1" baseline="0" dirty="0"/>
                      <a:pPr/>
                      <a:t>[PROCENTOWE]</a:t>
                    </a:fld>
                    <a:endParaRPr lang="pl-PL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490-4B33-9EDE-07FA7D820A6B}"/>
                </c:ext>
              </c:extLst>
            </c:dLbl>
            <c:dLbl>
              <c:idx val="5"/>
              <c:layout>
                <c:manualLayout>
                  <c:x val="-9.2937780052352332E-3"/>
                  <c:y val="-1.9650051764326763E-2"/>
                </c:manualLayout>
              </c:layout>
              <c:tx>
                <c:rich>
                  <a:bodyPr/>
                  <a:lstStyle/>
                  <a:p>
                    <a:fld id="{628AE7A1-5C36-4DF3-B4AE-4975317F1E98}" type="CATEGORYNAME">
                      <a:rPr lang="en-US" baseline="0" dirty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8994055C-0A72-406F-8531-7C14B431BAA2}" type="PERCENTAGE">
                      <a:rPr lang="en-US" b="1" baseline="0" dirty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490-4B33-9EDE-07FA7D820A6B}"/>
                </c:ext>
              </c:extLst>
            </c:dLbl>
            <c:dLbl>
              <c:idx val="6"/>
              <c:layout>
                <c:manualLayout>
                  <c:x val="-4.0630236794171222E-2"/>
                  <c:y val="9.6082946271787203E-3"/>
                </c:manualLayout>
              </c:layout>
              <c:tx>
                <c:rich>
                  <a:bodyPr/>
                  <a:lstStyle/>
                  <a:p>
                    <a:fld id="{3BD136F7-A0FB-41B0-885A-1C841CFBAB11}" type="CATEGORYNAME">
                      <a:rPr lang="en-US" baseline="0" dirty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8DAB9953-0E6C-4C09-913F-BAD833168C9B}" type="PERCENTAGE">
                      <a:rPr lang="en-US" b="1" baseline="0" dirty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490-4B33-9EDE-07FA7D820A6B}"/>
                </c:ext>
              </c:extLst>
            </c:dLbl>
            <c:dLbl>
              <c:idx val="7"/>
              <c:layout>
                <c:manualLayout>
                  <c:x val="-1.3396626827817656E-2"/>
                  <c:y val="3.7899992265815113E-2"/>
                </c:manualLayout>
              </c:layout>
              <c:tx>
                <c:rich>
                  <a:bodyPr/>
                  <a:lstStyle/>
                  <a:p>
                    <a:fld id="{CD2C9513-01BA-417D-9D84-06E975F11AA6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9F73EAAB-B7BD-46BF-B0D8-B14DAE2ECB93}" type="PERCENTAGE">
                      <a:rPr lang="en-US" b="1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967-4E66-BD91-BB9BE394EC7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5D2F1EE-B71B-46E3-B6B4-778314E8BBCE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B305FF11-827F-425F-BF26-DE13A490F5AB}" type="PERCENTAGE">
                      <a:rPr lang="en-US" b="1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967-4E66-BD91-BB9BE394EC7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4358D1E-8817-46F7-8728-5C71AF5DDDE8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746C8604-7269-45A7-8D15-EB94FC08D5D5}" type="PERCENTAGE">
                      <a:rPr lang="en-US" b="1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967-4E66-BD91-BB9BE394EC7D}"/>
                </c:ext>
              </c:extLst>
            </c:dLbl>
            <c:numFmt formatCode="0.0%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przeprowadziłam/-em lub planuję przeprowadzić prace budowlano-remontowe</c:v>
                </c:pt>
                <c:pt idx="1">
                  <c:v>nie przeprowadziłam/-em ani nie planuję przeprowadzić prac budowlano-remontowych</c:v>
                </c:pt>
                <c:pt idx="2">
                  <c:v>planowałam/-em prace budowlano-remontowe, ale zrezygnowałam/-em z nich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0.49671977507029053</c:v>
                </c:pt>
                <c:pt idx="1">
                  <c:v>0.36925960637300842</c:v>
                </c:pt>
                <c:pt idx="2">
                  <c:v>0.13402061855670103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90-4B33-9EDE-07FA7D820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51776767676767677"/>
          <c:h val="0.909095383180973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przeprowadziłam/-em lub planuję przeprowadzić prace budowlano-remontowe</c:v>
                </c:pt>
              </c:strCache>
            </c:strRef>
          </c:tx>
          <c:spPr>
            <a:solidFill>
              <a:srgbClr val="008F3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plany inwestorów</c:v>
                </c:pt>
              </c:strCache>
            </c:strRef>
          </c:cat>
          <c:val>
            <c:numRef>
              <c:f>Arkusz1!$B$2</c:f>
              <c:numCache>
                <c:formatCode>0.0%</c:formatCode>
                <c:ptCount val="1"/>
                <c:pt idx="0">
                  <c:v>0.49671977507029053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C-448E-86A6-3ABA545DE24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przeprowadziłam/-em ani nie planuję przeprowadzić prac budowlano-remontowych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plany inwestorów</c:v>
                </c:pt>
              </c:strCache>
            </c:strRef>
          </c:cat>
          <c:val>
            <c:numRef>
              <c:f>Arkusz1!$C$2</c:f>
              <c:numCache>
                <c:formatCode>0.0%</c:formatCode>
                <c:ptCount val="1"/>
                <c:pt idx="0">
                  <c:v>0.36925960637300842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DC-448E-86A6-3ABA545DE24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planowałam/-em prace budowlano-remontowe, ale zrezygnowałam/-em z nich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plany inwestorów</c:v>
                </c:pt>
              </c:strCache>
            </c:strRef>
          </c:cat>
          <c:val>
            <c:numRef>
              <c:f>Arkusz1!$D$2</c:f>
              <c:numCache>
                <c:formatCode>0.0%</c:formatCode>
                <c:ptCount val="1"/>
                <c:pt idx="0">
                  <c:v>0.13402061855670103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4-4FD8-AD23-BD1736BCB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584007120"/>
        <c:axId val="-584014192"/>
      </c:barChart>
      <c:catAx>
        <c:axId val="-58400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4014192"/>
        <c:crosses val="autoZero"/>
        <c:auto val="1"/>
        <c:lblAlgn val="ctr"/>
        <c:lblOffset val="100"/>
        <c:noMultiLvlLbl val="0"/>
      </c:catAx>
      <c:valAx>
        <c:axId val="-58401419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-58400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938047138047131"/>
          <c:y val="0"/>
          <c:w val="0.57061953232810458"/>
          <c:h val="0.74378446768989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51776767676767677"/>
          <c:h val="0.909095383180973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przeprowadziłam/-em lub planuję przeprowadzić prace budowlano-remontowe</c:v>
                </c:pt>
              </c:strCache>
            </c:strRef>
          </c:tx>
          <c:spPr>
            <a:solidFill>
              <a:srgbClr val="008F3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plany inwestorów</c:v>
                </c:pt>
              </c:strCache>
            </c:strRef>
          </c:cat>
          <c:val>
            <c:numRef>
              <c:f>Arkusz1!$B$2</c:f>
              <c:numCache>
                <c:formatCode>0.0%</c:formatCode>
                <c:ptCount val="1"/>
                <c:pt idx="0">
                  <c:v>0.49671977507029053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C-448E-86A6-3ABA545DE24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przeprowadziłam/-em ani nie planuję przeprowadzić prac budowlano-remontowych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plany inwestorów</c:v>
                </c:pt>
              </c:strCache>
            </c:strRef>
          </c:cat>
          <c:val>
            <c:numRef>
              <c:f>Arkusz1!$C$2</c:f>
              <c:numCache>
                <c:formatCode>0.0%</c:formatCode>
                <c:ptCount val="1"/>
                <c:pt idx="0">
                  <c:v>0.36925960637300842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DC-448E-86A6-3ABA545DE24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planowałam/-em prace budowlano-remontowe, ale zrezygnowałam/-em z nich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plany inwestorów</c:v>
                </c:pt>
              </c:strCache>
            </c:strRef>
          </c:cat>
          <c:val>
            <c:numRef>
              <c:f>Arkusz1!$D$2</c:f>
              <c:numCache>
                <c:formatCode>0.0%</c:formatCode>
                <c:ptCount val="1"/>
                <c:pt idx="0">
                  <c:v>0.13402061855670103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4-4FD8-AD23-BD1736BCB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584007120"/>
        <c:axId val="-584014192"/>
      </c:barChart>
      <c:catAx>
        <c:axId val="-58400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4014192"/>
        <c:crosses val="autoZero"/>
        <c:auto val="1"/>
        <c:lblAlgn val="ctr"/>
        <c:lblOffset val="100"/>
        <c:noMultiLvlLbl val="0"/>
      </c:catAx>
      <c:valAx>
        <c:axId val="-58401419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-58400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938047138047131"/>
          <c:y val="0"/>
          <c:w val="0.57061953232810458"/>
          <c:h val="0.74378446768989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B4299FC-CF99-496B-8A7A-C6B54FB555E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115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36B3A5C-055F-41AB-87A9-9595BA82C52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671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CMM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034" b="18868"/>
          <a:stretch/>
        </p:blipFill>
        <p:spPr>
          <a:xfrm>
            <a:off x="293345" y="6417332"/>
            <a:ext cx="1470343" cy="3600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BFA0368-20AB-4BF6-A423-6134DE0E3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597353"/>
            <a:ext cx="6948000" cy="261508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60648"/>
            <a:ext cx="7488385" cy="72008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 16 P.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549203" y="1160749"/>
            <a:ext cx="8054798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Wiosek  14p. </a:t>
            </a:r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8"/>
          </p:nvPr>
        </p:nvSpPr>
        <p:spPr>
          <a:xfrm>
            <a:off x="8400991" y="6597352"/>
            <a:ext cx="720080" cy="255191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4B33BE4-05B0-41B5-BE58-F1E4E2B30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982" cy="98072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B7BC320-7985-4B12-898B-FB89FD9F9446}"/>
              </a:ext>
            </a:extLst>
          </p:cNvPr>
          <p:cNvSpPr/>
          <p:nvPr userDrawn="1"/>
        </p:nvSpPr>
        <p:spPr>
          <a:xfrm>
            <a:off x="540000" y="1206282"/>
            <a:ext cx="8054797" cy="5211050"/>
          </a:xfrm>
          <a:prstGeom prst="rect">
            <a:avLst/>
          </a:prstGeom>
          <a:noFill/>
          <a:ln w="3175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16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>
                <a:solidFill>
                  <a:srgbClr val="008C3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F55DA-1CBF-46FF-8B19-511A48354C9B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5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9652-874B-4616-B1F5-CC8E4EC8425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700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A3A0-F800-4E98-8EBC-9470702CDF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315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472E-96E6-4949-B27D-5D6C23FC22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763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5B26-E596-4646-832B-7B77BFB7EB4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397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CMM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6542088"/>
            <a:ext cx="139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altLang="pl-PL" sz="1000" b="1" dirty="0">
                <a:solidFill>
                  <a:schemeClr val="bg1"/>
                </a:solidFill>
                <a:ea typeface="ＭＳ Ｐゴシック" pitchFamily="34" charset="-128"/>
              </a:rPr>
              <a:t>www.bcmm.com.pl</a:t>
            </a:r>
          </a:p>
        </p:txBody>
      </p:sp>
      <p:cxnSp>
        <p:nvCxnSpPr>
          <p:cNvPr id="11" name="Łącznik prostoliniowy 10"/>
          <p:cNvCxnSpPr/>
          <p:nvPr userDrawn="1"/>
        </p:nvCxnSpPr>
        <p:spPr>
          <a:xfrm flipH="1">
            <a:off x="1755327" y="6515422"/>
            <a:ext cx="7137153" cy="9922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/>
          <a:stretch/>
        </p:blipFill>
        <p:spPr>
          <a:xfrm>
            <a:off x="123016" y="6159795"/>
            <a:ext cx="1640672" cy="626768"/>
          </a:xfrm>
          <a:prstGeom prst="rect">
            <a:avLst/>
          </a:prstGeom>
        </p:spPr>
      </p:pic>
      <p:cxnSp>
        <p:nvCxnSpPr>
          <p:cNvPr id="17" name="Łącznik prostoliniowy 16"/>
          <p:cNvCxnSpPr/>
          <p:nvPr userDrawn="1"/>
        </p:nvCxnSpPr>
        <p:spPr>
          <a:xfrm>
            <a:off x="971550" y="692696"/>
            <a:ext cx="7920930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 userDrawn="1"/>
        </p:nvSpPr>
        <p:spPr>
          <a:xfrm>
            <a:off x="7603901" y="692696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  <a:latin typeface="Calibri" panose="020F0502020204030204" pitchFamily="34" charset="0"/>
              </a:rPr>
              <a:t>źródło: BCMM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8944" y="504850"/>
            <a:ext cx="2376488" cy="447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008C3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052736"/>
            <a:ext cx="866388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Wiosek</a:t>
            </a:r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8"/>
          </p:nvPr>
        </p:nvSpPr>
        <p:spPr>
          <a:xfrm>
            <a:off x="6838453" y="6542807"/>
            <a:ext cx="2133600" cy="255191"/>
          </a:xfrm>
        </p:spPr>
        <p:txBody>
          <a:bodyPr/>
          <a:lstStyle>
            <a:lvl1pPr>
              <a:defRPr sz="900">
                <a:solidFill>
                  <a:srgbClr val="008C3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16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F069-ABDC-490C-B729-8B95DFE2E66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842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D2A-6093-4E07-B794-FF54B94949E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4109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A33F-8248-4406-B708-420311B10C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17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AB21-2C22-48CF-B582-AF2B0266E12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93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8444-73F3-4263-9E55-0F4247C043F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29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6BE6-8F31-45C2-8F9E-2D772BD2F29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83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4A37-15D0-4077-99FF-208DFA8D79A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09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E14D-45BA-40C8-A5E7-21B4BF44CC8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412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2161-2E6C-4A62-9723-0788555C21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64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43E5-EE37-4D91-9C47-3F4006049B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750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BB91-FAAD-4C51-B0EB-585BC59A0AA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8327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C78D-F8FE-484F-86C0-F2241C1FDB9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6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8444-73F3-4263-9E55-0F4247C043F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CMM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2DCB6FF-307D-4294-9EA0-0C2C76FCB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597353"/>
            <a:ext cx="6948000" cy="26150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034" b="18868"/>
          <a:stretch/>
        </p:blipFill>
        <p:spPr>
          <a:xfrm>
            <a:off x="293345" y="6417332"/>
            <a:ext cx="1470343" cy="3600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BFA0368-20AB-4BF6-A423-6134DE0E3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597353"/>
            <a:ext cx="6948000" cy="261508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60648"/>
            <a:ext cx="7704856" cy="72008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 16 P.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1124744"/>
            <a:ext cx="8496944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Wiosek  14p. </a:t>
            </a:r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8"/>
          </p:nvPr>
        </p:nvSpPr>
        <p:spPr>
          <a:xfrm>
            <a:off x="8400991" y="6597352"/>
            <a:ext cx="720080" cy="255191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4B33BE4-05B0-41B5-BE58-F1E4E2B30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982" cy="9807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8B95DFC-D091-4616-9EC1-BDAD5C09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034" b="18868"/>
          <a:stretch/>
        </p:blipFill>
        <p:spPr>
          <a:xfrm>
            <a:off x="293345" y="6417332"/>
            <a:ext cx="1470343" cy="36004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2B05D5C-6E6A-492A-9887-DE3916E261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98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0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oliniowy 6"/>
          <p:cNvCxnSpPr/>
          <p:nvPr/>
        </p:nvCxnSpPr>
        <p:spPr>
          <a:xfrm>
            <a:off x="611560" y="692696"/>
            <a:ext cx="8280920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7625952" y="692696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  <a:latin typeface="Calibri" panose="020F0502020204030204" pitchFamily="34" charset="0"/>
              </a:rPr>
              <a:t>źródło: BCMM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8313" y="481608"/>
            <a:ext cx="17994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8C36"/>
                </a:solidFill>
                <a:latin typeface="Calibri" panose="020F0502020204030204" pitchFamily="34" charset="0"/>
              </a:rPr>
              <a:t>TYTUŁ SLAJDU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68312" y="1133068"/>
            <a:ext cx="842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</a:rPr>
              <a:t>Wniosek </a:t>
            </a:r>
          </a:p>
        </p:txBody>
      </p:sp>
      <p:cxnSp>
        <p:nvCxnSpPr>
          <p:cNvPr id="16" name="Łącznik prostoliniowy 15"/>
          <p:cNvCxnSpPr/>
          <p:nvPr/>
        </p:nvCxnSpPr>
        <p:spPr>
          <a:xfrm flipH="1">
            <a:off x="2123728" y="6309320"/>
            <a:ext cx="6770568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30238"/>
            <a:ext cx="1705411" cy="626768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262726" y="6055592"/>
            <a:ext cx="720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</a:rPr>
              <a:t>n=100</a:t>
            </a:r>
          </a:p>
        </p:txBody>
      </p:sp>
      <p:cxnSp>
        <p:nvCxnSpPr>
          <p:cNvPr id="9" name="Łącznik prostoliniowy 6">
            <a:extLst>
              <a:ext uri="{FF2B5EF4-FFF2-40B4-BE49-F238E27FC236}">
                <a16:creationId xmlns:a16="http://schemas.microsoft.com/office/drawing/2014/main" id="{14426C12-C3E0-46A8-B42E-D70AB4928669}"/>
              </a:ext>
            </a:extLst>
          </p:cNvPr>
          <p:cNvCxnSpPr/>
          <p:nvPr userDrawn="1"/>
        </p:nvCxnSpPr>
        <p:spPr>
          <a:xfrm>
            <a:off x="611560" y="692696"/>
            <a:ext cx="8280920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4857D65-A295-406E-B4C0-A3995E2C8096}"/>
              </a:ext>
            </a:extLst>
          </p:cNvPr>
          <p:cNvSpPr txBox="1"/>
          <p:nvPr userDrawn="1"/>
        </p:nvSpPr>
        <p:spPr>
          <a:xfrm>
            <a:off x="7625952" y="692696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  <a:latin typeface="Calibri" panose="020F0502020204030204" pitchFamily="34" charset="0"/>
              </a:rPr>
              <a:t>źródło: BCMM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B13214-CFDE-4137-9871-6EFD77C08748}"/>
              </a:ext>
            </a:extLst>
          </p:cNvPr>
          <p:cNvSpPr txBox="1"/>
          <p:nvPr userDrawn="1"/>
        </p:nvSpPr>
        <p:spPr>
          <a:xfrm>
            <a:off x="468313" y="481608"/>
            <a:ext cx="17994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8C36"/>
                </a:solidFill>
                <a:latin typeface="Calibri" panose="020F0502020204030204" pitchFamily="34" charset="0"/>
              </a:rPr>
              <a:t>TYTUŁ SLAJDU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BB4EE62-DBCD-488A-BF99-E8989203DB58}"/>
              </a:ext>
            </a:extLst>
          </p:cNvPr>
          <p:cNvSpPr txBox="1"/>
          <p:nvPr userDrawn="1"/>
        </p:nvSpPr>
        <p:spPr>
          <a:xfrm>
            <a:off x="468312" y="1133068"/>
            <a:ext cx="842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</a:rPr>
              <a:t>Wniosek </a:t>
            </a:r>
          </a:p>
        </p:txBody>
      </p:sp>
      <p:cxnSp>
        <p:nvCxnSpPr>
          <p:cNvPr id="15" name="Łącznik prostoliniowy 15">
            <a:extLst>
              <a:ext uri="{FF2B5EF4-FFF2-40B4-BE49-F238E27FC236}">
                <a16:creationId xmlns:a16="http://schemas.microsoft.com/office/drawing/2014/main" id="{A6C6958E-1ABE-4226-AAD4-A683124ADDFA}"/>
              </a:ext>
            </a:extLst>
          </p:cNvPr>
          <p:cNvCxnSpPr/>
          <p:nvPr userDrawn="1"/>
        </p:nvCxnSpPr>
        <p:spPr>
          <a:xfrm flipH="1">
            <a:off x="2123728" y="6309320"/>
            <a:ext cx="6770568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F1ADE57C-8DA8-46D5-A8A7-8278A10224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30238"/>
            <a:ext cx="1705411" cy="62676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311A0A7-BA38-416E-A9A7-A69E841066E8}"/>
              </a:ext>
            </a:extLst>
          </p:cNvPr>
          <p:cNvSpPr txBox="1"/>
          <p:nvPr userDrawn="1"/>
        </p:nvSpPr>
        <p:spPr>
          <a:xfrm>
            <a:off x="8262726" y="6055592"/>
            <a:ext cx="720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</a:rPr>
              <a:t>n=100</a:t>
            </a:r>
          </a:p>
        </p:txBody>
      </p:sp>
    </p:spTree>
    <p:extLst>
      <p:ext uri="{BB962C8B-B14F-4D97-AF65-F5344CB8AC3E}">
        <p14:creationId xmlns:p14="http://schemas.microsoft.com/office/powerpoint/2010/main" val="25293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oliniowy 6"/>
          <p:cNvCxnSpPr/>
          <p:nvPr userDrawn="1"/>
        </p:nvCxnSpPr>
        <p:spPr>
          <a:xfrm>
            <a:off x="611560" y="692696"/>
            <a:ext cx="8280920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 userDrawn="1"/>
        </p:nvSpPr>
        <p:spPr>
          <a:xfrm>
            <a:off x="7625952" y="692696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  <a:latin typeface="Calibri" panose="020F0502020204030204" pitchFamily="34" charset="0"/>
              </a:rPr>
              <a:t>źródło: BCMM</a:t>
            </a: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68313" y="481608"/>
            <a:ext cx="17994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8C36"/>
                </a:solidFill>
                <a:latin typeface="Calibri" panose="020F0502020204030204" pitchFamily="34" charset="0"/>
              </a:rPr>
              <a:t>TYTUŁ SLAJDU </a:t>
            </a: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468312" y="1133068"/>
            <a:ext cx="842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</a:rPr>
              <a:t>Wniosek </a:t>
            </a:r>
          </a:p>
        </p:txBody>
      </p:sp>
      <p:cxnSp>
        <p:nvCxnSpPr>
          <p:cNvPr id="16" name="Łącznik prostoliniowy 15"/>
          <p:cNvCxnSpPr/>
          <p:nvPr userDrawn="1"/>
        </p:nvCxnSpPr>
        <p:spPr>
          <a:xfrm flipH="1">
            <a:off x="2123728" y="6309320"/>
            <a:ext cx="6770568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30238"/>
            <a:ext cx="1705411" cy="626768"/>
          </a:xfrm>
          <a:prstGeom prst="rect">
            <a:avLst/>
          </a:prstGeom>
        </p:spPr>
      </p:pic>
      <p:sp>
        <p:nvSpPr>
          <p:cNvPr id="18" name="pole tekstowe 17"/>
          <p:cNvSpPr txBox="1"/>
          <p:nvPr userDrawn="1"/>
        </p:nvSpPr>
        <p:spPr>
          <a:xfrm>
            <a:off x="8262726" y="6055592"/>
            <a:ext cx="720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</a:rPr>
              <a:t>n=100</a:t>
            </a:r>
          </a:p>
        </p:txBody>
      </p:sp>
    </p:spTree>
    <p:extLst>
      <p:ext uri="{BB962C8B-B14F-4D97-AF65-F5344CB8AC3E}">
        <p14:creationId xmlns:p14="http://schemas.microsoft.com/office/powerpoint/2010/main" val="983138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B1F46-FA0F-4505-8CD0-DD98F1EC4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DC9BB0-5C78-4C61-A9B8-38FEB8E29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A12FAC-03F6-492F-9214-3F646E4C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8B635B-70C1-4754-A3CE-F527CBA4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F1DBEC-A3B2-4C2D-B6EF-186396AC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798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230C79-BDF0-480B-B1D1-53164653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168E32-B38C-4BAA-A3BD-FDA2CCB01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F8909D-7562-4A82-A288-C81C73D7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0B6A0-E9F5-451A-9391-181905F6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E46563-DF21-4F32-BB11-C81C0786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359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DFF17A-5D3B-4D72-B6C8-BD990A48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5FF3AC-B0A1-4160-8254-A499C9C6F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3D8CEE-A74F-4AAD-BD33-56A9C307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D8BDA7-224E-415E-8D19-0B4D0BB1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5D4DF2-EBF0-4B76-B105-7DE1AE8C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4090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8AB02D-B952-4A43-995F-16490B6B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9E6EDA-79B4-44F6-8D10-1A7071196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E98E2A-C7FF-495B-8FC9-507C70A2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65B557-05D1-463C-B8BB-5FF7EAE8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6CA05-C673-4094-BDA6-1E6F7A06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5E411B-E596-4037-BEF1-2C2EB2F4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4566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C0109-2634-4335-80DB-0C94648E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16F99A-B79D-40D6-882B-1B3C59CD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DE646E-7A8D-4ABB-818C-2A22C73B8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BE75D5-E6B5-4D47-9D4D-7BFAA6D1B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4F7E87D-1FB1-4416-823C-24FC5C66F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837DD1D-F3CE-402C-9A6E-E5C3EDDB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1FED4BD-F7CD-41E9-9271-1BEA0F0D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C14E7D-7833-4642-A114-38DD0B91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414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16E98-7A6D-4B23-8B5F-60639781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4B3DEB-87FB-4C87-B040-D89B3C8D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A568BAD-D14C-4EFF-ACE9-0016EFB1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2B6BE2-5E3C-4FBF-AE3B-F29AC2C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7357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29E1904-EDD8-479F-9017-9998A7FA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EF71C9C-FEE8-4846-9B49-381A0C01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6DC524-FEFC-4FF0-A1EA-36B5FBA8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104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A6B398-C5A7-4880-8F5C-E731219A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49A351-1E57-4F9E-B72F-589AB4E7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DD109F-3E76-44BF-A018-7F016C5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D467BE-6F89-4D04-B7DA-C2983409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F567D0-5940-4314-BA88-2582956B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A60ED0-DE4F-40E4-BE1A-13A9FC61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2025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8C527-7C1D-4DB3-A7E4-58321F7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8EF41B4-A2A9-4044-AD82-BFBBB200A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6DF4A0-9824-4DC6-BF09-E4E6F799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1AE0F5-A714-4C9B-BEA9-208C55AA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C8E241-494A-4D70-8AE7-B9E7DE01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90F42C-0CE9-4E08-8932-26353FD0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492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A81416-F1FC-4110-9EED-8A4236FC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C21042-33C8-41F5-B0BB-E2DB477EB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74993-63BD-4E63-80BC-5BA910F8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0E4BDF-0919-4DD9-AD49-CE91595D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EE789A-BD40-4EFF-8772-78ABB46F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176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11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1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E140-9990-4CFA-B838-15452FF7254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5613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496CC0-70E9-4907-9C17-E483AE275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C1C837-F4B7-42D7-A4EC-512CD1C0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67CE84-0A17-4C11-A4ED-757A5CBE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9E66EE-C42B-47EA-94E1-3FE7F0AC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FB3A70-A791-462B-91C3-1A83A998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435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11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1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E140-9990-4CFA-B838-15452FF7254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3739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69AD-905F-4EAC-BAB2-D294425B600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759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4D8E-1404-4F17-9B7B-F549F28578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765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C51C-8D91-4EB5-A4B0-F0B80D0054B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501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D847-F93B-41F1-B70B-C13967A5274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1724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5D6B-3F85-4588-9B7A-FD33428BB59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207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>
                <a:solidFill>
                  <a:srgbClr val="008C3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F55DA-1CBF-46FF-8B19-511A48354C9B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462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9652-874B-4616-B1F5-CC8E4EC8425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451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A3A0-F800-4E98-8EBC-9470702CDF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45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69AD-905F-4EAC-BAB2-D294425B600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045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472E-96E6-4949-B27D-5D6C23FC22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730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5B26-E596-4646-832B-7B77BFB7EB4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804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CMM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6542088"/>
            <a:ext cx="139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altLang="pl-PL" sz="1000" b="1" dirty="0">
                <a:solidFill>
                  <a:schemeClr val="bg1"/>
                </a:solidFill>
                <a:ea typeface="ＭＳ Ｐゴシック" pitchFamily="34" charset="-128"/>
              </a:rPr>
              <a:t>www.bcmm.com.pl</a:t>
            </a:r>
          </a:p>
        </p:txBody>
      </p:sp>
      <p:cxnSp>
        <p:nvCxnSpPr>
          <p:cNvPr id="11" name="Łącznik prostoliniowy 10"/>
          <p:cNvCxnSpPr/>
          <p:nvPr/>
        </p:nvCxnSpPr>
        <p:spPr>
          <a:xfrm flipH="1">
            <a:off x="1755327" y="6515422"/>
            <a:ext cx="7137153" cy="9922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/>
          <a:stretch/>
        </p:blipFill>
        <p:spPr>
          <a:xfrm>
            <a:off x="123016" y="6159795"/>
            <a:ext cx="1640672" cy="626768"/>
          </a:xfrm>
          <a:prstGeom prst="rect">
            <a:avLst/>
          </a:prstGeom>
        </p:spPr>
      </p:pic>
      <p:cxnSp>
        <p:nvCxnSpPr>
          <p:cNvPr id="17" name="Łącznik prostoliniowy 16"/>
          <p:cNvCxnSpPr/>
          <p:nvPr/>
        </p:nvCxnSpPr>
        <p:spPr>
          <a:xfrm>
            <a:off x="971550" y="692696"/>
            <a:ext cx="7920930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603901" y="692696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>
                <a:solidFill>
                  <a:srgbClr val="008C36"/>
                </a:solidFill>
                <a:latin typeface="Calibri" panose="020F0502020204030204" pitchFamily="34" charset="0"/>
              </a:rPr>
              <a:t>źródło: BCMM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8944" y="504850"/>
            <a:ext cx="2376488" cy="447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008C3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052736"/>
            <a:ext cx="866388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Wiosek</a:t>
            </a:r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8"/>
          </p:nvPr>
        </p:nvSpPr>
        <p:spPr>
          <a:xfrm>
            <a:off x="6838453" y="6542807"/>
            <a:ext cx="2133600" cy="255191"/>
          </a:xfrm>
        </p:spPr>
        <p:txBody>
          <a:bodyPr/>
          <a:lstStyle>
            <a:lvl1pPr>
              <a:defRPr sz="900">
                <a:solidFill>
                  <a:srgbClr val="008C3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9067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F069-ABDC-490C-B729-8B95DFE2E66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0208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D2A-6093-4E07-B794-FF54B94949E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0080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A33F-8248-4406-B708-420311B10C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5938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AB21-2C22-48CF-B582-AF2B0266E12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557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6BE6-8F31-45C2-8F9E-2D772BD2F29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584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4A37-15D0-4077-99FF-208DFA8D79A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316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E14D-45BA-40C8-A5E7-21B4BF44CC8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630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4D8E-1404-4F17-9B7B-F549F28578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9747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2161-2E6C-4A62-9723-0788555C21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7349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43E5-EE37-4D91-9C47-3F4006049B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895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BB91-FAAD-4C51-B0EB-585BC59A0AA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895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C78D-F8FE-484F-86C0-F2241C1FDB9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8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C51C-8D91-4EB5-A4B0-F0B80D0054B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9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D847-F93B-41F1-B70B-C13967A5274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18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5D6B-3F85-4588-9B7A-FD33428BB59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49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B2B2BB7-1E81-4A61-8A33-DCD0A4F3051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9" r:id="rId2"/>
    <p:sldLayoutId id="2147483700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500CD65-B48F-458F-8A94-E20D9268CBD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 flipH="1">
            <a:off x="2123728" y="6309320"/>
            <a:ext cx="6770568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30238"/>
            <a:ext cx="1705411" cy="626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4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9CBEDA9-163D-4649-B852-B5A8F016FE0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21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CD4616E-0E5D-4DD6-97C7-A92C2929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2FC6CB-B7CF-42E7-94DF-8D2B039E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D212D4-7E2B-46E9-BC98-B68F5531F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6CBC-F042-4B6A-A35D-8B04BB0E926E}" type="datetimeFigureOut">
              <a:rPr lang="pl-PL" smtClean="0"/>
              <a:t>28.07.2022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9883E8-5A8E-403E-8A45-EFFEC7AA5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2E23DC-B19F-41D8-92C5-3877A98EF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41A5-6DC1-437B-85E8-3A9DA2E3D3F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36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500CD65-B48F-458F-8A94-E20D9268CBD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2123728" y="6309320"/>
            <a:ext cx="6770568" cy="0"/>
          </a:xfrm>
          <a:prstGeom prst="line">
            <a:avLst/>
          </a:prstGeom>
          <a:ln w="28575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30238"/>
            <a:ext cx="1705411" cy="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9CBEDA9-163D-4649-B852-B5A8F016FE0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1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3719056" y="4437000"/>
            <a:ext cx="517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wpływ inflacji na zachowania inwestorów indywidualnych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779404" y="5304863"/>
            <a:ext cx="424898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pl-PL" altLang="pl-PL" dirty="0">
                <a:latin typeface="Calibri" panose="020F0502020204030204" pitchFamily="34" charset="0"/>
              </a:rPr>
              <a:t>wyniki badania sondażowego</a:t>
            </a:r>
            <a:endParaRPr lang="pl-PL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pl-PL" dirty="0">
                <a:latin typeface="Calibri" panose="020F0502020204030204" pitchFamily="34" charset="0"/>
              </a:rPr>
              <a:t>Katowice, lipiec 2022 r.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331628" y="647110"/>
            <a:ext cx="1416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50" dirty="0">
                <a:latin typeface="Calibri" panose="020F0502020204030204" pitchFamily="34" charset="0"/>
              </a:rPr>
              <a:t>www.bcmm.com.pl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DEADA20-17F8-43E0-843D-82167F057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034" b="18868"/>
          <a:stretch/>
        </p:blipFill>
        <p:spPr>
          <a:xfrm>
            <a:off x="4572000" y="498268"/>
            <a:ext cx="2759629" cy="675745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B45E7BB-5ADE-486A-9CCE-46EC6274BB22}"/>
              </a:ext>
            </a:extLst>
          </p:cNvPr>
          <p:cNvCxnSpPr/>
          <p:nvPr/>
        </p:nvCxnSpPr>
        <p:spPr>
          <a:xfrm flipH="1">
            <a:off x="3131840" y="4405228"/>
            <a:ext cx="432048" cy="1341184"/>
          </a:xfrm>
          <a:prstGeom prst="line">
            <a:avLst/>
          </a:prstGeom>
          <a:ln w="50800">
            <a:solidFill>
              <a:srgbClr val="008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DA362F9E-1AC2-4442-89DF-3764A60B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9" y="0"/>
            <a:ext cx="32989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AB0D23-080E-4703-871E-6EBB9F97D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331" y="45573"/>
            <a:ext cx="7547023" cy="720080"/>
          </a:xfrm>
        </p:spPr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5606DC-642F-4D7C-A9F3-8A9AD07D10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03303" y="6602809"/>
            <a:ext cx="720080" cy="255191"/>
          </a:xfrm>
        </p:spPr>
        <p:txBody>
          <a:bodyPr/>
          <a:lstStyle/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91331" y="1269000"/>
            <a:ext cx="7940747" cy="476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spcBef>
                <a:spcPts val="600"/>
              </a:spcBef>
            </a:pPr>
            <a:r>
              <a:rPr lang="pl-PL" b="1" dirty="0">
                <a:solidFill>
                  <a:srgbClr val="000000"/>
                </a:solidFill>
                <a:latin typeface="+mn-lt"/>
              </a:rPr>
              <a:t>Metodologia badawcza: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008C36"/>
              </a:buClr>
            </a:pPr>
            <a:r>
              <a:rPr lang="pl-PL" dirty="0">
                <a:latin typeface="+mn-lt"/>
              </a:rPr>
              <a:t>badanie zrealizowane zostało techniką ankiety internetowej CAWI na reprezentatywnej próbie n=1067 kobiet i mężczyzn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wieku od 18 do 75 lat. Dobór próby prowadzony był metodą kwotową, kontrolowaną ze względu na płeć, wiek, wykształcenie, miejsce zamieszkania (wieś / miasto, wielkość miejscowości) oraz typ budynku (jednorodzinny / wielorodzinny).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008C36"/>
              </a:buClr>
            </a:pPr>
            <a:endParaRPr lang="pl-PL" dirty="0">
              <a:latin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pl-PL" b="1" dirty="0">
                <a:latin typeface="+mn-lt"/>
              </a:rPr>
              <a:t>Termin realizacji badania: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pl-PL" dirty="0">
                <a:latin typeface="+mn-lt"/>
              </a:rPr>
              <a:t>badanie zrealizowano w dniach 01.07 - 15.07 2022 roku.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pl-PL" b="1" dirty="0">
              <a:latin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pl-PL" b="1" dirty="0">
                <a:latin typeface="+mn-lt"/>
              </a:rPr>
              <a:t>Uwagi: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pl-PL" dirty="0">
                <a:latin typeface="+mn-lt"/>
              </a:rPr>
              <a:t>przedruk lub wykorzystanie niniejszych wyników badań BCMM w całości lub w części jest dozwolone wyłącznie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podaniem źródła – „raport Wpływ inflacji na zachowania inwestorów indywidualnych, BCMM – badania marketingowe, lipiec 2022 r.”.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008C36"/>
              </a:buClr>
            </a:pPr>
            <a:endParaRPr lang="pl-PL" dirty="0">
              <a:latin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008C36"/>
              </a:buClr>
            </a:pPr>
            <a:endParaRPr lang="pl-PL" dirty="0">
              <a:latin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008C36"/>
              </a:buClr>
            </a:pPr>
            <a:endParaRPr lang="pl-PL" dirty="0">
              <a:latin typeface="+mn-lt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077000"/>
            <a:ext cx="602252" cy="602252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8" y="1412936"/>
            <a:ext cx="576064" cy="5760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7" y="2997000"/>
            <a:ext cx="509425" cy="5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EA5F8522-BEFF-4878-877B-17BD5BA67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604909"/>
              </p:ext>
            </p:extLst>
          </p:nvPr>
        </p:nvGraphicFramePr>
        <p:xfrm>
          <a:off x="1044000" y="1862102"/>
          <a:ext cx="6696000" cy="40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1F9422-3F02-4A42-AD41-776B1D6A7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206" y="-9304"/>
            <a:ext cx="8165865" cy="720080"/>
          </a:xfrm>
        </p:spPr>
        <p:txBody>
          <a:bodyPr/>
          <a:lstStyle/>
          <a:p>
            <a:r>
              <a:rPr lang="pl-PL" dirty="0"/>
              <a:t>PLANY BUDOWLANO-REMONTOWE INWESTORÓW INDYWIDUALNYCH W 2022 ROKU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322338-EDBA-4DDF-9DFA-B92DCAF147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878C7F3-5230-4054-913C-FD417440E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975" y="613405"/>
            <a:ext cx="7949025" cy="940880"/>
          </a:xfrm>
        </p:spPr>
        <p:txBody>
          <a:bodyPr/>
          <a:lstStyle/>
          <a:p>
            <a:pPr algn="just"/>
            <a:r>
              <a:rPr lang="pl-PL" dirty="0"/>
              <a:t>Blisko połowa badanych inwestorów indywidualnych przeprowadziła lub planuje przeprowadzić prace budowlano-remontowe w mieszkaniach w 2022 roku. 37% respondentów nie zrealizuje takich prac, a aż 13% ankietowanych zrezygnowało z przeprowadzenia zaplanowanych wcześniej prac budowlano-remontowych w br.</a:t>
            </a:r>
          </a:p>
        </p:txBody>
      </p:sp>
      <p:sp>
        <p:nvSpPr>
          <p:cNvPr id="11" name="Text Box 728">
            <a:extLst>
              <a:ext uri="{FF2B5EF4-FFF2-40B4-BE49-F238E27FC236}">
                <a16:creationId xmlns:a16="http://schemas.microsoft.com/office/drawing/2014/main" id="{7A43D2B2-7563-4703-A38D-58BA1CB6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00" y="6385478"/>
            <a:ext cx="8899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rgbClr val="007C52"/>
                </a:solidFill>
                <a:latin typeface="Calibri" panose="020F0502020204030204" pitchFamily="34" charset="0"/>
              </a:rPr>
              <a:t>n=1067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96001" y="6196890"/>
            <a:ext cx="525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+mn-lt"/>
              </a:rPr>
              <a:t>Pytanie: Czy w 2022 roku przeprowadził(a), przeprowadzi lub planuje Pani / Pan przeprowadzić jakieś prace budowlano-remontowe w mieszkaniu?</a:t>
            </a:r>
          </a:p>
        </p:txBody>
      </p:sp>
    </p:spTree>
    <p:extLst>
      <p:ext uri="{BB962C8B-B14F-4D97-AF65-F5344CB8AC3E}">
        <p14:creationId xmlns:p14="http://schemas.microsoft.com/office/powerpoint/2010/main" val="271687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1F9422-3F02-4A42-AD41-776B1D6A7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206" y="-9304"/>
            <a:ext cx="8080794" cy="720080"/>
          </a:xfrm>
        </p:spPr>
        <p:txBody>
          <a:bodyPr/>
          <a:lstStyle/>
          <a:p>
            <a:r>
              <a:rPr lang="pl-PL" dirty="0"/>
              <a:t>GŁÓWNY POWÓD REZYGNACJI Z PRZEPROWADZENIA PRAC BUDOWLANO-REMONTOWYCH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322338-EDBA-4DDF-9DFA-B92DCAF147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878C7F3-5230-4054-913C-FD417440E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206" y="613404"/>
            <a:ext cx="7936794" cy="1027852"/>
          </a:xfrm>
        </p:spPr>
        <p:txBody>
          <a:bodyPr/>
          <a:lstStyle/>
          <a:p>
            <a:pPr algn="just">
              <a:defRPr/>
            </a:pPr>
            <a:r>
              <a:rPr lang="pl-PL" dirty="0"/>
              <a:t>Dominującym powodem skłaniającym do rezygnacji z przeprowadzenia prac budowlano-remontowych</a:t>
            </a:r>
            <a:br>
              <a:rPr lang="pl-PL" dirty="0"/>
            </a:br>
            <a:r>
              <a:rPr lang="pl-PL" dirty="0"/>
              <a:t>w 2022 roku jest wzrost cen materiałów budowlanych.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196001" y="6350779"/>
            <a:ext cx="6217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i="1" dirty="0">
                <a:latin typeface="+mn-lt"/>
              </a:rPr>
              <a:t>Pytanie: Co było głównym powodem rezygnacji z przeprowadzenia prac budowlano-remontowych w mieszkaniu?</a:t>
            </a:r>
          </a:p>
        </p:txBody>
      </p:sp>
      <p:sp>
        <p:nvSpPr>
          <p:cNvPr id="16" name="Text Box 728">
            <a:extLst>
              <a:ext uri="{FF2B5EF4-FFF2-40B4-BE49-F238E27FC236}">
                <a16:creationId xmlns:a16="http://schemas.microsoft.com/office/drawing/2014/main" id="{CA6393F4-D502-6A49-8BD1-4FF59651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89" y="6385478"/>
            <a:ext cx="7200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rgbClr val="007C52"/>
                </a:solidFill>
                <a:latin typeface="Calibri" panose="020F0502020204030204" pitchFamily="34" charset="0"/>
              </a:rPr>
              <a:t>n=143</a:t>
            </a:r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8067F45F-E622-D68B-6F7D-7CAF12ED9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386413"/>
              </p:ext>
            </p:extLst>
          </p:nvPr>
        </p:nvGraphicFramePr>
        <p:xfrm>
          <a:off x="224521" y="1773000"/>
          <a:ext cx="3159480" cy="416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620">
            <a:extLst>
              <a:ext uri="{FF2B5EF4-FFF2-40B4-BE49-F238E27FC236}">
                <a16:creationId xmlns:a16="http://schemas.microsoft.com/office/drawing/2014/main" id="{E027B290-07C6-FE0A-30E6-5D00C65E6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78990"/>
              </p:ext>
            </p:extLst>
          </p:nvPr>
        </p:nvGraphicFramePr>
        <p:xfrm>
          <a:off x="4716000" y="2061000"/>
          <a:ext cx="3672000" cy="1800000"/>
        </p:xfrm>
        <a:graphic>
          <a:graphicData uri="http://schemas.openxmlformats.org/drawingml/2006/table">
            <a:tbl>
              <a:tblPr/>
              <a:tblGrid>
                <a:gridCol w="28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820541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wzrost cen materiałów budowlanych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wzrost cen usług fachowców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636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brak dostępności fachowców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602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brak dostępności materiałów budowlanych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00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inny powód (m.in. niepewna sytuacja finansowa, inne pilniejsze wydatki, choroba)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52271"/>
                  </a:ext>
                </a:extLst>
              </a:tr>
            </a:tbl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1CFEA8AE-3473-784F-2443-6F1CDBB358FA}"/>
              </a:ext>
            </a:extLst>
          </p:cNvPr>
          <p:cNvSpPr/>
          <p:nvPr/>
        </p:nvSpPr>
        <p:spPr>
          <a:xfrm>
            <a:off x="3475610" y="2031576"/>
            <a:ext cx="952391" cy="389424"/>
          </a:xfrm>
          <a:prstGeom prst="rightArrow">
            <a:avLst/>
          </a:prstGeom>
          <a:solidFill>
            <a:srgbClr val="D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powód</a:t>
            </a:r>
          </a:p>
        </p:txBody>
      </p:sp>
    </p:spTree>
    <p:extLst>
      <p:ext uri="{BB962C8B-B14F-4D97-AF65-F5344CB8AC3E}">
        <p14:creationId xmlns:p14="http://schemas.microsoft.com/office/powerpoint/2010/main" val="275996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1F9422-3F02-4A42-AD41-776B1D6A7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206" y="-9304"/>
            <a:ext cx="8080794" cy="720080"/>
          </a:xfrm>
        </p:spPr>
        <p:txBody>
          <a:bodyPr/>
          <a:lstStyle/>
          <a:p>
            <a:r>
              <a:rPr lang="pl-PL" dirty="0"/>
              <a:t>WPŁYW WZROSTU CEN MATERIAŁÓW I USŁUG BUDOWLANYCH NA ZACHOWANIA DOTYCZĄCE PROWADZENIA PRAC BUDOWLANO-REMONTOWYCH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322338-EDBA-4DDF-9DFA-B92DCAF147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B2B2BB7-1E81-4A61-8A33-DCD0A4F30515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878C7F3-5230-4054-913C-FD417440E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206" y="613404"/>
            <a:ext cx="7936794" cy="1303596"/>
          </a:xfrm>
        </p:spPr>
        <p:txBody>
          <a:bodyPr/>
          <a:lstStyle/>
          <a:p>
            <a:pPr algn="just">
              <a:defRPr/>
            </a:pPr>
            <a:r>
              <a:rPr lang="pl-PL" dirty="0"/>
              <a:t>Obserwowany od 2021 roku znaczący wzrost cen materiałów i usług budowlanych istotnie wpłynął na zachowania 71% badanych inwestorów indywidualnych w 2022 roku. Wzrost cen przede wszystkim wpłynął na ograniczenie zakresu prac budowlano-remontowych (70%), a także zachęcił do wykonania prac systemem gospodarczym (43%) i spowodował zakup tańszych materiałów budowlanych niż planowane (29%).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196001" y="6196890"/>
            <a:ext cx="575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i="1" dirty="0">
                <a:latin typeface="+mn-lt"/>
              </a:rPr>
              <a:t>Pytanie: Czy obserwowany od 2021 roku znaczący wzrost cen materiałów budowlanych i usług budowlanych wpłynął na Pana zachowania dotyczące prac budowlano-remontowych?</a:t>
            </a:r>
          </a:p>
        </p:txBody>
      </p:sp>
      <p:sp>
        <p:nvSpPr>
          <p:cNvPr id="16" name="Text Box 728">
            <a:extLst>
              <a:ext uri="{FF2B5EF4-FFF2-40B4-BE49-F238E27FC236}">
                <a16:creationId xmlns:a16="http://schemas.microsoft.com/office/drawing/2014/main" id="{CA6393F4-D502-6A49-8BD1-4FF59651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89" y="6385478"/>
            <a:ext cx="7200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rgbClr val="007C52"/>
                </a:solidFill>
                <a:latin typeface="Calibri" panose="020F0502020204030204" pitchFamily="34" charset="0"/>
              </a:rPr>
              <a:t>n=530</a:t>
            </a:r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8067F45F-E622-D68B-6F7D-7CAF12ED9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397577"/>
              </p:ext>
            </p:extLst>
          </p:nvPr>
        </p:nvGraphicFramePr>
        <p:xfrm>
          <a:off x="219241" y="2042962"/>
          <a:ext cx="3159480" cy="416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620">
            <a:extLst>
              <a:ext uri="{FF2B5EF4-FFF2-40B4-BE49-F238E27FC236}">
                <a16:creationId xmlns:a16="http://schemas.microsoft.com/office/drawing/2014/main" id="{E027B290-07C6-FE0A-30E6-5D00C65E6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41890"/>
              </p:ext>
            </p:extLst>
          </p:nvPr>
        </p:nvGraphicFramePr>
        <p:xfrm>
          <a:off x="4716000" y="2493000"/>
          <a:ext cx="3816000" cy="1024890"/>
        </p:xfrm>
        <a:graphic>
          <a:graphicData uri="http://schemas.openxmlformats.org/drawingml/2006/table">
            <a:tbl>
              <a:tblPr/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820541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wzrost cen materiałów i usług budowlanych nie wpłynął na zachowania dotyczące prac budowlano-remontowych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F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wzrost cen materiałów i usług budowlanych wpłynął na zachowania dotyczące prac budowlano-remontowych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63604"/>
                  </a:ext>
                </a:extLst>
              </a:tr>
            </a:tbl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1CFEA8AE-3473-784F-2443-6F1CDBB358FA}"/>
              </a:ext>
            </a:extLst>
          </p:cNvPr>
          <p:cNvSpPr/>
          <p:nvPr/>
        </p:nvSpPr>
        <p:spPr>
          <a:xfrm rot="-1980000">
            <a:off x="3182007" y="3691718"/>
            <a:ext cx="1281724" cy="389424"/>
          </a:xfrm>
          <a:prstGeom prst="rightArrow">
            <a:avLst/>
          </a:prstGeom>
          <a:solidFill>
            <a:srgbClr val="008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wpływ inflacji</a:t>
            </a:r>
          </a:p>
        </p:txBody>
      </p:sp>
      <p:graphicFrame>
        <p:nvGraphicFramePr>
          <p:cNvPr id="10" name="Group 620">
            <a:extLst>
              <a:ext uri="{FF2B5EF4-FFF2-40B4-BE49-F238E27FC236}">
                <a16:creationId xmlns:a16="http://schemas.microsoft.com/office/drawing/2014/main" id="{3C2B7231-7C4B-37EE-9FC7-B2C4BFF7B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96750"/>
              </p:ext>
            </p:extLst>
          </p:nvPr>
        </p:nvGraphicFramePr>
        <p:xfrm>
          <a:off x="4716000" y="4005000"/>
          <a:ext cx="3816000" cy="1800000"/>
        </p:xfrm>
        <a:graphic>
          <a:graphicData uri="http://schemas.openxmlformats.org/drawingml/2006/table">
            <a:tbl>
              <a:tblPr/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820541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ograniczył zakres prac budowlano-remontowych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602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zachęcił do samodzielnego wykonania prac budowlanych (zamiast fachowca)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568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spowodował zakup tańszych materiałów budowlanych niż planowane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309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spowodował wybór tańszej ekipy / fachowców niż planowana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00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inne (m.in. spowodował przyspieszenie inwestycji, zaciągnięcie pożyczki)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52271"/>
                  </a:ext>
                </a:extLst>
              </a:tr>
            </a:tbl>
          </a:graphicData>
        </a:graphic>
      </p:graphicFrame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E4B4CD37-00EA-7CB0-BC2B-7144BFA642BC}"/>
              </a:ext>
            </a:extLst>
          </p:cNvPr>
          <p:cNvSpPr/>
          <p:nvPr/>
        </p:nvSpPr>
        <p:spPr>
          <a:xfrm>
            <a:off x="8100000" y="3573000"/>
            <a:ext cx="360000" cy="36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9040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estandardowy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niestandardowy">
  <a:themeElements>
    <a:clrScheme name="2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CMM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estandardowy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CMM" id="{E8F326E8-B136-4FAB-BE42-13ECDA7135C6}" vid="{DB91D972-CA29-4C4A-B131-C1D7AD626E44}"/>
    </a:ext>
  </a:extLst>
</a:theme>
</file>

<file path=ppt/theme/theme5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Projekt niestandardowy">
  <a:themeElements>
    <a:clrScheme name="2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14118</TotalTime>
  <Words>514</Words>
  <Application>Microsoft Office PowerPoint</Application>
  <PresentationFormat>Pokaz na ekranie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Projekt niestandardowy</vt:lpstr>
      <vt:lpstr>2_Projekt niestandardowy</vt:lpstr>
      <vt:lpstr>1_Projekt niestandardowy</vt:lpstr>
      <vt:lpstr>BCMM</vt:lpstr>
      <vt:lpstr>5_Projekt niestandardowy</vt:lpstr>
      <vt:lpstr>3_Projekt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.</dc:creator>
  <cp:lastModifiedBy>BCMM</cp:lastModifiedBy>
  <cp:revision>1260</cp:revision>
  <cp:lastPrinted>2015-06-23T09:02:55Z</cp:lastPrinted>
  <dcterms:created xsi:type="dcterms:W3CDTF">2007-11-14T07:45:32Z</dcterms:created>
  <dcterms:modified xsi:type="dcterms:W3CDTF">2022-07-28T08:00:18Z</dcterms:modified>
</cp:coreProperties>
</file>